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82E9A-1BFA-4B2D-9FB9-85702C2B73F9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EEB669-D8B6-416F-9DE3-DF422CA1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624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97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327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66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68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198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019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16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931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86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809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A5B5-701C-4CE7-98CA-33CCB33973F1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29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0A5B5-701C-4CE7-98CA-33CCB33973F1}" type="datetimeFigureOut">
              <a:rPr lang="ru-RU" smtClean="0"/>
              <a:t>08.12.2021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A001A-D7E0-44AB-AD27-51A5F48A7A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378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8424936" cy="1713148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2458041"/>
            <a:ext cx="9143999" cy="289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ЗАЧЕТНАЯ КНИЖКА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 ВЗЯТОК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Наставление для студентов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1" descr="стоп коррупц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085184"/>
            <a:ext cx="1552575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09329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2781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16632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/>
              <a:t>«Взятка унижает тем больше, чем она меньше»</a:t>
            </a:r>
            <a:endParaRPr lang="ru-RU" dirty="0"/>
          </a:p>
          <a:p>
            <a:r>
              <a:rPr lang="ru-RU" dirty="0"/>
              <a:t> </a:t>
            </a:r>
          </a:p>
          <a:p>
            <a:pPr lvl="0" indent="263525"/>
            <a:r>
              <a:rPr lang="ru-RU" dirty="0" smtClean="0"/>
              <a:t>3.	за </a:t>
            </a:r>
            <a:r>
              <a:rPr lang="ru-RU" dirty="0"/>
              <a:t>какие </a:t>
            </a:r>
            <a:r>
              <a:rPr lang="ru-RU" dirty="0">
                <a:solidFill>
                  <a:srgbClr val="FF0000"/>
                </a:solidFill>
              </a:rPr>
              <a:t>действия (или бездействие)</a:t>
            </a:r>
            <a:r>
              <a:rPr lang="ru-RU" dirty="0"/>
              <a:t> у Вас вымогается взятка: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315835"/>
            <a:ext cx="3601796" cy="240119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1520" y="386104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/>
            <a:r>
              <a:rPr lang="ru-RU" dirty="0" smtClean="0"/>
              <a:t>4.	в </a:t>
            </a:r>
            <a:r>
              <a:rPr lang="ru-RU" dirty="0"/>
              <a:t>какое </a:t>
            </a:r>
            <a:r>
              <a:rPr lang="ru-RU" dirty="0">
                <a:solidFill>
                  <a:srgbClr val="FF0000"/>
                </a:solidFill>
              </a:rPr>
              <a:t>время</a:t>
            </a:r>
            <a:r>
              <a:rPr lang="ru-RU" dirty="0"/>
              <a:t>, в каком </a:t>
            </a:r>
            <a:r>
              <a:rPr lang="ru-RU" dirty="0">
                <a:solidFill>
                  <a:srgbClr val="FF0000"/>
                </a:solidFill>
              </a:rPr>
              <a:t>месте</a:t>
            </a:r>
            <a:r>
              <a:rPr lang="ru-RU" dirty="0"/>
              <a:t> и </a:t>
            </a:r>
            <a:r>
              <a:rPr lang="ru-RU" dirty="0">
                <a:solidFill>
                  <a:srgbClr val="FF0000"/>
                </a:solidFill>
              </a:rPr>
              <a:t>каким образом </a:t>
            </a:r>
            <a:r>
              <a:rPr lang="ru-RU" dirty="0"/>
              <a:t>должна произойти </a:t>
            </a:r>
            <a:r>
              <a:rPr lang="ru-RU" dirty="0" smtClean="0"/>
              <a:t>	непосредственная </a:t>
            </a:r>
            <a:r>
              <a:rPr lang="ru-RU" dirty="0"/>
              <a:t>передача взятки: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498351"/>
            <a:ext cx="3312368" cy="196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02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" y="502920"/>
            <a:ext cx="7802880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07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929976"/>
              </p:ext>
            </p:extLst>
          </p:nvPr>
        </p:nvGraphicFramePr>
        <p:xfrm>
          <a:off x="539552" y="3933056"/>
          <a:ext cx="8229600" cy="731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9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85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9868">
                <a:tc>
                  <a:txBody>
                    <a:bodyPr/>
                    <a:lstStyle/>
                    <a:p>
                      <a:pPr marR="44958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ст. 204 УК РФ коммерческий подкуп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989" marR="5998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44958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ст. 290 УК РФ получение взятки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989" marR="59989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44958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ст. 291 УК РФ дача взятки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989" marR="59989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44958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ст. 291.1 УК РФ</a:t>
                      </a:r>
                    </a:p>
                    <a:p>
                      <a:pPr marR="449580" algn="just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посредничество во взяточничестве</a:t>
                      </a:r>
                      <a:endParaRPr lang="ru-RU" sz="1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9989" marR="59989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AutoShape 10"/>
          <p:cNvSpPr>
            <a:spLocks noChangeArrowheads="1"/>
          </p:cNvSpPr>
          <p:nvPr/>
        </p:nvSpPr>
        <p:spPr bwMode="auto">
          <a:xfrm rot="-2011978">
            <a:off x="6523604" y="2588020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 rot="-807359">
            <a:off x="5038966" y="2597832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9"/>
          <p:cNvSpPr>
            <a:spLocks noChangeArrowheads="1"/>
          </p:cNvSpPr>
          <p:nvPr/>
        </p:nvSpPr>
        <p:spPr bwMode="auto">
          <a:xfrm rot="867243">
            <a:off x="3318007" y="2619157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 rot="1880704">
            <a:off x="1838156" y="2597832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0" y="1611759"/>
            <a:ext cx="9144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такое взяточничество?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(по сути это 4 самостоятельных состава преступления)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0" y="362635"/>
            <a:ext cx="9144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i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«Взятка, как и талант, дается не каждому»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853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46738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/>
              <a:t>«Вор должен сидеть в тюрьме!» (Глеб Жеглов)</a:t>
            </a:r>
            <a:endParaRPr lang="ru-RU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51520" y="1020792"/>
            <a:ext cx="8496944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Согласно ч. 3 ст. 204 УК РФ под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коммерческим подкупом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понимается незаконное получение лицом, выполняющим управленческие функции в коммерческой или иной организации, денег, ценных бумаг, иного имущества, а равно незаконное пользование услугами имущественного характера или другими имущественными правами за совершение действий (бездействие) в интересах дающего в связи с занимаемым этим лицом служебным положением.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Законодателем установлено наказание за данное преступление в виде штрафа в размере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15 до 90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кратной суммы коммерческого подкупа либо лишение свободы на срок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12 лет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 штрафом в размере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50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кратной суммы коммерческого подкупа.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этом важно помнить, что частью 1 ст. 204 УК РФ предусмотрена ответственность лица, дающего незаконное вознаграждение вышеперечисленным субъектам.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1" descr="Внима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46637"/>
            <a:ext cx="159067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871539" y="4494019"/>
            <a:ext cx="7056784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Надо знать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что лицо давшее незаконное вознаграждение,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освобождается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от уголовной ответственности, если оно активно способствовало раскрытию и (или) расследованию преступления и либо в отношении его имело место вымогательство, либо это лицо добровольно сообщило о подкупе органу, имеющему право возбудить уголовное дело.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8567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16632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/>
              <a:t>«Тебя </a:t>
            </a:r>
            <a:r>
              <a:rPr lang="ru-RU" i="1" dirty="0" err="1"/>
              <a:t>посодют</a:t>
            </a:r>
            <a:r>
              <a:rPr lang="ru-RU" i="1" dirty="0"/>
              <a:t>, а ты не воруй!» (Из к/ф «Берегись автомобиля</a:t>
            </a:r>
            <a:r>
              <a:rPr lang="ru-RU" i="1" dirty="0" smtClean="0"/>
              <a:t>»)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751344"/>
            <a:ext cx="85689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Согласно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ст. 290 УК РФ под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получением взятки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понимается получение должностным лицом лично или через посредника взятки в виде денег, ценных бумаг, иного имущества либо в виде незаконных оказания ему услуг имущественного характера, предоставления иных имущественных прав за совершение действий (бездействие) в пользу взяткодателя или представляемых им лиц, если такие действия (бездействие) входят в служебные полномочия должностного лица либо если оно в силу должностного положения может способствовать таким действиям (бездействию), а равно за общее покровительство или попустительство по службе.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Виды уголовной ответственности за получение взятки: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356075"/>
              </p:ext>
            </p:extLst>
          </p:nvPr>
        </p:nvGraphicFramePr>
        <p:xfrm>
          <a:off x="457200" y="3789040"/>
          <a:ext cx="8229600" cy="297942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854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74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20040" algn="l"/>
                          <a:tab pos="1573530" algn="l"/>
                        </a:tabLst>
                      </a:pPr>
                      <a:r>
                        <a:rPr lang="ru-RU" sz="1700" dirty="0">
                          <a:effectLst/>
                        </a:rPr>
                        <a:t>Сумма взятки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Наказание 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27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0515" algn="l"/>
                        </a:tabLst>
                      </a:pPr>
                      <a:r>
                        <a:rPr lang="ru-RU" sz="1700" dirty="0">
                          <a:effectLst/>
                        </a:rPr>
                        <a:t>до 25 тыс. руб.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штраф до 1 млн. руб., или от 20 до 50 сумм взятки, либо лишение свободы до 3 лет со штрафом от 10 до 20 сумм взятки или без такового 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73530" algn="l"/>
                        </a:tabLst>
                      </a:pPr>
                      <a:r>
                        <a:rPr lang="ru-RU" sz="1700">
                          <a:effectLst/>
                        </a:rPr>
                        <a:t>от 25 до 150 тыс. руб.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штраф от 30 до 60 сумм взятки либо лишение свободы до 6 лет со штрафом в 30 сумм взятки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8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73530" algn="l"/>
                        </a:tabLst>
                      </a:pPr>
                      <a:r>
                        <a:rPr lang="ru-RU" sz="1700">
                          <a:effectLst/>
                        </a:rPr>
                        <a:t>от 150 тыс. руб. до 1 млн. руб.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штраф от 70 до 90 сумм взятки либо лишение свободы от 7 до 12 лет со штрафом в 60 сумм взятки  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73530" algn="l"/>
                        </a:tabLst>
                      </a:pPr>
                      <a:r>
                        <a:rPr lang="ru-RU" sz="1700">
                          <a:effectLst/>
                        </a:rPr>
                        <a:t>от 1 млн. руб.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штраф от 80 до 100 сумм взятки либо лишение свободы от 8 до 15 лет со штрафом в 70 сумм взятки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65" marR="6396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8683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6632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«Убью, студент!» (Из к\ф «Операция Ы»)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ru-RU" dirty="0">
                <a:latin typeface="Times New Roman" pitchFamily="18" charset="0"/>
                <a:cs typeface="Times New Roman" pitchFamily="18" charset="0"/>
              </a:rPr>
              <a:t>Статья 291 УК РФ предусматривает уголовную ответственность за дачу взятки должностному лицу лично или через посредника </a:t>
            </a:r>
          </a:p>
          <a:p>
            <a:pPr algn="ctr"/>
            <a:r>
              <a:rPr lang="ru-RU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Виды уголовной ответственности за дачу взятки: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562452"/>
              </p:ext>
            </p:extLst>
          </p:nvPr>
        </p:nvGraphicFramePr>
        <p:xfrm>
          <a:off x="529208" y="1331295"/>
          <a:ext cx="8229600" cy="357530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511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177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3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20040" algn="l"/>
                          <a:tab pos="1573530" algn="l"/>
                        </a:tabLst>
                      </a:pPr>
                      <a:r>
                        <a:rPr lang="ru-RU" sz="1700" dirty="0">
                          <a:effectLst/>
                        </a:rPr>
                        <a:t>Сумма взятки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>
                          <a:solidFill>
                            <a:srgbClr val="FF0000"/>
                          </a:solidFill>
                          <a:effectLst/>
                        </a:rPr>
                        <a:t>Наказание </a:t>
                      </a:r>
                      <a:endParaRPr lang="ru-RU" sz="10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2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80515" algn="l"/>
                        </a:tabLst>
                      </a:pPr>
                      <a:r>
                        <a:rPr lang="ru-RU" sz="1700" dirty="0">
                          <a:effectLst/>
                        </a:rPr>
                        <a:t>до 25 тыс. руб.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штраф до 500 тыс. руб., 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или от 5 до 30 сумм взятки, либо лишение свободы до 2 лет со штрафом от 5 до 10 сумм взятки или без такового 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2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73530" algn="l"/>
                        </a:tabLst>
                      </a:pPr>
                      <a:r>
                        <a:rPr lang="ru-RU" sz="1700">
                          <a:effectLst/>
                        </a:rPr>
                        <a:t>от 25 до 150 тыс. руб.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штраф до 1 млн. руб.,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от 10 до 40 сумм взятки либо лишение свободы до 3 лет со штрафом от 5 до 15 сумм взятки или без такового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2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73530" algn="l"/>
                        </a:tabLst>
                      </a:pPr>
                      <a:r>
                        <a:rPr lang="ru-RU" sz="1700">
                          <a:effectLst/>
                        </a:rPr>
                        <a:t>от 150 тыс. руб. до 1 млн. руб.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штраф от 60 до 80 сумм взятки либо лишение свободы от 5 до 10 лет со штрафом в 60 сумм взятки  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86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573530" algn="l"/>
                        </a:tabLst>
                      </a:pPr>
                      <a:r>
                        <a:rPr lang="ru-RU" sz="1700" dirty="0">
                          <a:effectLst/>
                        </a:rPr>
                        <a:t>от 1 млн. руб.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821180" algn="l"/>
                        </a:tabLst>
                      </a:pPr>
                      <a:r>
                        <a:rPr lang="ru-RU" sz="1700" dirty="0">
                          <a:solidFill>
                            <a:srgbClr val="FF0000"/>
                          </a:solidFill>
                          <a:effectLst/>
                        </a:rPr>
                        <a:t>штраф от 70 до 90 сумм взятки либо лишение свободы от 7 до 12 лет со штрафом в 70 сумм взятки</a:t>
                      </a:r>
                      <a:endParaRPr lang="ru-RU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979" marR="6397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048272" y="4895294"/>
            <a:ext cx="69847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</a:rPr>
              <a:t>Надо знать</a:t>
            </a:r>
            <a:r>
              <a:rPr lang="ru-RU" dirty="0"/>
              <a:t>, что лицо, давшее взятку, </a:t>
            </a:r>
            <a:r>
              <a:rPr lang="ru-RU" dirty="0">
                <a:solidFill>
                  <a:srgbClr val="FF0000"/>
                </a:solidFill>
              </a:rPr>
              <a:t>освобождается</a:t>
            </a:r>
            <a:r>
              <a:rPr lang="ru-RU" dirty="0"/>
              <a:t> от уголовной ответственности, если оно активно способствовало раскрытию и (или) расследованию преступления и либо имело место вымогательство взятки со стороны должностного лица, либо лицо после совершения преступления добровольно сообщило о даче взятки органу, имеющему право возбудить уголовное дело.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36" y="4976929"/>
            <a:ext cx="1591056" cy="159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01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51732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«Взятка, конечно, марает руки, но как трепетно она это делает»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1052736"/>
            <a:ext cx="89289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dirty="0"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посредничеством во взяточничестве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соответствии с ч. 1 ст. 291.1 УК РФ понимается непосредственная передача взятки по поручению взяткодателя или взяткополучателя либо иное способствование взяткодателю и (или) взяткополучателю в достижении либо реализации соглашения между ними о получении и даче взятки.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Законодателем предусмотрена уголовная ответственность за посредничество во взяточничестве в виде штрафа в размере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 20 до 90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сумм взятки либо лишения свободы на срок до 12 лет.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92" y="3284984"/>
            <a:ext cx="1591056" cy="15910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95736" y="3212976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Надо знать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что лицо, являющееся посредником во взяточничестве, освобождается от уголовной ответственности, если оно после совершения преступления активно способствовало раскрытию и (или) пресечению преступления и добровольно сообщило органу, имеющему право возбудить уголовное дело, о посредничестве во взяточничестве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192" y="5013176"/>
            <a:ext cx="8473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dirty="0"/>
              <a:t>Разница между </a:t>
            </a:r>
            <a:r>
              <a:rPr lang="ru-RU" dirty="0">
                <a:solidFill>
                  <a:srgbClr val="FF0000"/>
                </a:solidFill>
              </a:rPr>
              <a:t>«Получением взятки» </a:t>
            </a:r>
            <a:r>
              <a:rPr lang="ru-RU" dirty="0"/>
              <a:t>и </a:t>
            </a:r>
            <a:r>
              <a:rPr lang="ru-RU" dirty="0">
                <a:solidFill>
                  <a:srgbClr val="FF0000"/>
                </a:solidFill>
              </a:rPr>
              <a:t>«коммерческим подкупом» </a:t>
            </a:r>
            <a:r>
              <a:rPr lang="ru-RU" dirty="0"/>
              <a:t>в том, что взятку может получить должностное лицо (например, преподаватель государственного вуза, выполняющий организационно-распорядительные функции), а коммерческий подкуп касается всех остальных работников вузов (в том числе негосударственных).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4353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16632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«Берут все. Берут не всех.»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делать, если у Вас все-таки вымогают взятку?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7504" y="1556792"/>
            <a:ext cx="892899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не паниковать, взять себя в руки и без заискиваний, опрометчивых высказываний, выслушать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требование;</a:t>
            </a:r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внимательно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запомнить поставленные условия относительно суммы и характера взятки, конкретных действий (бездействий), за которые она будет передаваться, способах и сроках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передачи;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поинтересоваться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 гарантиях выполнения обязательств в случае передачи взятки и постараться перенести вопрос о времени и месте передачи взятки до следующей встречи.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indent="457200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Важно помнить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что в ходе подобного вышеописанному разговора нельзя брать инициативу на себя, позвольте потенциальному взяткополучателю «выговориться».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Процесс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документирования и дальнейшего разбирательства по уголовным делам о взяточничестве связан с определенными временными промежутками и морально-психологическими нагрузками, к которым, в случае принятия Вами окончательно решения об обращении в правоохранительные органы с заявлением о преступлении, </a:t>
            </a:r>
            <a:r>
              <a:rPr lang="ru-RU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 должны быть готовы.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929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34044"/>
            <a:ext cx="878497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dirty="0"/>
              <a:t>В случае, если Вы приняли для себя </a:t>
            </a:r>
            <a:r>
              <a:rPr lang="ru-RU" dirty="0">
                <a:solidFill>
                  <a:srgbClr val="FF0000"/>
                </a:solidFill>
              </a:rPr>
              <a:t>окончательное решение</a:t>
            </a:r>
            <a:r>
              <a:rPr lang="ru-RU" dirty="0"/>
              <a:t> обратиться в правоохранительные органы, то не теряйте времени и не распространяйтесь  окружающим о подробностях происшедшего. </a:t>
            </a:r>
          </a:p>
          <a:p>
            <a:pPr indent="457200"/>
            <a:r>
              <a:rPr lang="ru-RU" dirty="0">
                <a:solidFill>
                  <a:srgbClr val="FF0000"/>
                </a:solidFill>
              </a:rPr>
              <a:t>Запомните</a:t>
            </a:r>
            <a:r>
              <a:rPr lang="ru-RU" dirty="0"/>
              <a:t>, что устные сообщения и письменные заявления о преступлениях принимаются в правоохранительных органах </a:t>
            </a:r>
            <a:r>
              <a:rPr lang="ru-RU" dirty="0">
                <a:solidFill>
                  <a:srgbClr val="FF0000"/>
                </a:solidFill>
              </a:rPr>
              <a:t>независимо от места и времени </a:t>
            </a:r>
            <a:r>
              <a:rPr lang="ru-RU" dirty="0"/>
              <a:t>совершения преступления. </a:t>
            </a:r>
          </a:p>
          <a:p>
            <a:pPr algn="ctr"/>
            <a:r>
              <a:rPr lang="en-US" b="1" i="1" dirty="0">
                <a:solidFill>
                  <a:srgbClr val="FF0000"/>
                </a:solidFill>
              </a:rPr>
              <a:t>N</a:t>
            </a:r>
            <a:r>
              <a:rPr lang="ru-RU" b="1" i="1" dirty="0">
                <a:solidFill>
                  <a:srgbClr val="FF0000"/>
                </a:solidFill>
              </a:rPr>
              <a:t>.</a:t>
            </a:r>
            <a:r>
              <a:rPr lang="en-US" b="1" i="1" dirty="0">
                <a:solidFill>
                  <a:srgbClr val="FF0000"/>
                </a:solidFill>
              </a:rPr>
              <a:t>B</a:t>
            </a:r>
            <a:r>
              <a:rPr lang="ru-RU" b="1" i="1" dirty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b="1" i="1" dirty="0"/>
              <a:t> </a:t>
            </a:r>
            <a:endParaRPr lang="ru-RU" dirty="0"/>
          </a:p>
          <a:p>
            <a:pPr algn="ctr"/>
            <a:r>
              <a:rPr lang="ru-RU" u="sng" dirty="0">
                <a:solidFill>
                  <a:srgbClr val="0070C0"/>
                </a:solidFill>
              </a:rPr>
              <a:t>О любых фактах коррупции </a:t>
            </a:r>
            <a:r>
              <a:rPr lang="ru-RU" u="sng" dirty="0" smtClean="0">
                <a:solidFill>
                  <a:srgbClr val="0070C0"/>
                </a:solidFill>
              </a:rPr>
              <a:t> </a:t>
            </a:r>
            <a:r>
              <a:rPr lang="ru-RU" u="sng" dirty="0">
                <a:solidFill>
                  <a:srgbClr val="0070C0"/>
                </a:solidFill>
              </a:rPr>
              <a:t>Вы можете сообщить по телефонам: </a:t>
            </a:r>
            <a:endParaRPr lang="ru-RU" dirty="0">
              <a:solidFill>
                <a:srgbClr val="0070C0"/>
              </a:solidFill>
            </a:endParaRPr>
          </a:p>
          <a:p>
            <a:pPr algn="ctr"/>
            <a:r>
              <a:rPr lang="ru-RU" dirty="0">
                <a:solidFill>
                  <a:srgbClr val="0070C0"/>
                </a:solidFill>
              </a:rPr>
              <a:t> </a:t>
            </a:r>
          </a:p>
          <a:p>
            <a:pPr algn="ctr"/>
            <a:r>
              <a:rPr lang="ru-RU" dirty="0"/>
              <a:t>Прокуратура Республики Крым - </a:t>
            </a:r>
            <a:r>
              <a:rPr lang="ru-RU" dirty="0">
                <a:solidFill>
                  <a:srgbClr val="FF0000"/>
                </a:solidFill>
              </a:rPr>
              <a:t>550-399</a:t>
            </a:r>
          </a:p>
          <a:p>
            <a:pPr algn="ctr"/>
            <a:r>
              <a:rPr lang="ru-RU" dirty="0"/>
              <a:t> </a:t>
            </a:r>
          </a:p>
          <a:p>
            <a:pPr algn="ctr"/>
            <a:r>
              <a:rPr lang="ru-RU" dirty="0"/>
              <a:t>МВД по Республике Крым - </a:t>
            </a:r>
            <a:r>
              <a:rPr lang="ru-RU" dirty="0">
                <a:solidFill>
                  <a:srgbClr val="FF0000"/>
                </a:solidFill>
              </a:rPr>
              <a:t>556-444 или 556-554</a:t>
            </a:r>
          </a:p>
          <a:p>
            <a:pPr algn="ctr"/>
            <a:r>
              <a:rPr lang="ru-RU" dirty="0"/>
              <a:t> </a:t>
            </a:r>
          </a:p>
          <a:p>
            <a:pPr algn="ctr"/>
            <a:r>
              <a:rPr lang="ru-RU" dirty="0"/>
              <a:t>Главное следственное управление Следственного комитета</a:t>
            </a:r>
          </a:p>
          <a:p>
            <a:pPr algn="ctr"/>
            <a:r>
              <a:rPr lang="ru-RU" dirty="0"/>
              <a:t>Российской Федерации по Республике Крым </a:t>
            </a:r>
            <a:r>
              <a:rPr lang="ru-RU" dirty="0" smtClean="0"/>
              <a:t>и г. </a:t>
            </a:r>
            <a:r>
              <a:rPr lang="ru-RU" smtClean="0"/>
              <a:t>Севастополю - </a:t>
            </a:r>
            <a:r>
              <a:rPr lang="ru-RU" dirty="0">
                <a:solidFill>
                  <a:srgbClr val="FF0000"/>
                </a:solidFill>
              </a:rPr>
              <a:t>692-481 или 692-478</a:t>
            </a:r>
          </a:p>
          <a:p>
            <a:pPr algn="ctr"/>
            <a:r>
              <a:rPr lang="ru-RU" dirty="0"/>
              <a:t> </a:t>
            </a:r>
          </a:p>
          <a:p>
            <a:pPr algn="ctr"/>
            <a:r>
              <a:rPr lang="ru-RU" dirty="0"/>
              <a:t>Комитет по противодействию коррупции Республики Крым - </a:t>
            </a:r>
            <a:r>
              <a:rPr lang="ru-RU" dirty="0">
                <a:solidFill>
                  <a:srgbClr val="FF0000"/>
                </a:solidFill>
              </a:rPr>
              <a:t>276-147</a:t>
            </a:r>
          </a:p>
          <a:p>
            <a:pPr algn="ctr"/>
            <a:r>
              <a:rPr lang="ru-RU" dirty="0"/>
              <a:t> </a:t>
            </a:r>
          </a:p>
          <a:p>
            <a:pPr algn="ctr"/>
            <a:r>
              <a:rPr lang="ru-RU" dirty="0"/>
              <a:t>Уполномоченный по правам человека в Республике Крым - </a:t>
            </a:r>
            <a:r>
              <a:rPr lang="ru-RU" dirty="0">
                <a:solidFill>
                  <a:srgbClr val="FF0000"/>
                </a:solidFill>
              </a:rPr>
              <a:t>601-704</a:t>
            </a:r>
          </a:p>
          <a:p>
            <a:pPr algn="ctr"/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541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260648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latin typeface="Times New Roman" pitchFamily="18" charset="0"/>
                <a:cs typeface="Times New Roman" pitchFamily="18" charset="0"/>
              </a:rPr>
              <a:t>«Всем взял – умом, талантом, а кое с кого и деньгами»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Подавая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заявление о коррупционном правонарушении в правоохранительные органы 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месту нахождения его совершения Важно точно указать: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767006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2175" lvl="0" indent="-606425">
              <a:buFont typeface="+mj-lt"/>
              <a:buAutoNum type="arabicPeriod"/>
            </a:pP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кто конкретно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 должностных лиц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фамилия, имя, отчество, при наличии иные установочные данные, место работы, должность)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требует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Вас взятку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892175" indent="-606425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892175" indent="-606425">
              <a:buFont typeface="+mj-lt"/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892175" indent="-606425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892175" indent="-606425">
              <a:buFont typeface="+mj-lt"/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892175" indent="-606425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892175" indent="-606425">
              <a:buFont typeface="+mj-lt"/>
              <a:buAutoNum type="arabicPeriod"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92175" indent="-606425">
              <a:buFont typeface="+mj-lt"/>
              <a:buAutoNum type="arabicPeriod"/>
            </a:pP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92175" indent="-606425">
              <a:buFont typeface="+mj-lt"/>
              <a:buAutoNum type="arabicPeriod"/>
            </a:pP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92175" indent="-606425">
              <a:buFont typeface="+mj-lt"/>
              <a:buAutoNum type="arabicPeriod"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какова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характер взятки :</a:t>
            </a:r>
          </a:p>
          <a:p>
            <a:pPr marL="285750" lvl="0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375" y="2566020"/>
            <a:ext cx="2381250" cy="19431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045162"/>
            <a:ext cx="2305487" cy="15329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5091839"/>
            <a:ext cx="1800200" cy="14862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101160"/>
            <a:ext cx="1630685" cy="1482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4253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1139</Words>
  <Application>Microsoft Office PowerPoint</Application>
  <PresentationFormat>Экран (4:3)</PresentationFormat>
  <Paragraphs>99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a.polyakov А.С. Поляков</dc:creator>
  <cp:lastModifiedBy>Каюмова Динара Рафиковна</cp:lastModifiedBy>
  <cp:revision>9</cp:revision>
  <dcterms:created xsi:type="dcterms:W3CDTF">2015-11-25T15:22:35Z</dcterms:created>
  <dcterms:modified xsi:type="dcterms:W3CDTF">2021-12-08T14:19:42Z</dcterms:modified>
</cp:coreProperties>
</file>